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B30B5C9-DF43-46B3-86EA-6A62E58970FC}">
  <a:tblStyle styleId="{EB30B5C9-DF43-46B3-86EA-6A62E58970F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>
      <p:cViewPr varScale="1">
        <p:scale>
          <a:sx n="142" d="100"/>
          <a:sy n="142" d="100"/>
        </p:scale>
        <p:origin x="76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426d313ec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426d313ec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30eb6098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a30eb6098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a30eb6098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a30eb6098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426d313ec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426d313ec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b09631b5e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b09631b5e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426d313e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426d313ec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a30eb6098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a30eb60988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426d313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426d313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426d313e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426d313e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426d313e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426d313e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426d313ec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426d313ec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EGS Collab: Elastic Property Measurements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 Jahnke, Hiroki Sone, Herb Wang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University of Wisconsin-Madison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Dynamic Elastic Properties from Log Velocities</a:t>
            </a:r>
            <a:endParaRPr b="1"/>
          </a:p>
        </p:txBody>
      </p:sp>
      <p:sp>
        <p:nvSpPr>
          <p:cNvPr id="135" name="Google Shape;135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891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Assumed densities: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Amphibolite = 3050 kg/m</a:t>
            </a:r>
            <a:r>
              <a:rPr lang="en" baseline="30000">
                <a:solidFill>
                  <a:srgbClr val="000000"/>
                </a:solidFill>
              </a:rPr>
              <a:t>3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Rhyolite = 2500 kg/m</a:t>
            </a:r>
            <a:r>
              <a:rPr lang="en" baseline="30000">
                <a:solidFill>
                  <a:srgbClr val="000000"/>
                </a:solidFill>
              </a:rPr>
              <a:t>3</a:t>
            </a:r>
            <a:endParaRPr baseline="300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Log velocities calculated at same depth of samples tested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Depths into TV4100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Amphibolite = 27.5 m - 29.0 m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Rhyolite = 36.7 m - 38.2 m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G = ρV</a:t>
            </a:r>
            <a:r>
              <a:rPr lang="en" baseline="-25000">
                <a:solidFill>
                  <a:srgbClr val="000000"/>
                </a:solidFill>
              </a:rPr>
              <a:t>S</a:t>
            </a:r>
            <a:r>
              <a:rPr lang="en" baseline="30000">
                <a:solidFill>
                  <a:srgbClr val="000000"/>
                </a:solidFill>
              </a:rPr>
              <a:t>2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M = ρV</a:t>
            </a:r>
            <a:r>
              <a:rPr lang="en" baseline="-25000">
                <a:solidFill>
                  <a:srgbClr val="000000"/>
                </a:solidFill>
              </a:rPr>
              <a:t>P</a:t>
            </a:r>
            <a:r>
              <a:rPr lang="en" baseline="30000">
                <a:solidFill>
                  <a:srgbClr val="000000"/>
                </a:solidFill>
              </a:rPr>
              <a:t>2</a:t>
            </a:r>
            <a:endParaRPr>
              <a:solidFill>
                <a:srgbClr val="000000"/>
              </a:solidFill>
            </a:endParaRPr>
          </a:p>
        </p:txBody>
      </p:sp>
      <p:graphicFrame>
        <p:nvGraphicFramePr>
          <p:cNvPr id="136" name="Google Shape;136;p22"/>
          <p:cNvGraphicFramePr/>
          <p:nvPr/>
        </p:nvGraphicFramePr>
        <p:xfrm>
          <a:off x="4283125" y="1479675"/>
          <a:ext cx="4083075" cy="2773470"/>
        </p:xfrm>
        <a:graphic>
          <a:graphicData uri="http://schemas.openxmlformats.org/drawingml/2006/table">
            <a:tbl>
              <a:tblPr>
                <a:noFill/>
                <a:tableStyleId>{EB30B5C9-DF43-46B3-86EA-6A62E58970FC}</a:tableStyleId>
              </a:tblPr>
              <a:tblGrid>
                <a:gridCol w="1361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1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1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Amphibolite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Rhyolite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V</a:t>
                      </a:r>
                      <a:r>
                        <a:rPr lang="en" b="1" baseline="-25000"/>
                        <a:t>P</a:t>
                      </a:r>
                      <a:r>
                        <a:rPr lang="en" b="1"/>
                        <a:t> [m/s]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5660 - 5882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5172 - 5263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V</a:t>
                      </a:r>
                      <a:r>
                        <a:rPr lang="en" b="1" baseline="-25000"/>
                        <a:t>S</a:t>
                      </a:r>
                      <a:r>
                        <a:rPr lang="en" b="1"/>
                        <a:t> [m/s]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3529 - 3703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3125 - 3158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E [GPa]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89.8 - 98.0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59.2 - 60.8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v [-]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0.17 - 0.18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0.21 - 0.22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G [GPa]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38.0 - 41.8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24.4 - 24.9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M [GPa]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97.7 - 105.5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66.9 - 69.2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1962" y="1017725"/>
            <a:ext cx="6920064" cy="407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Elastic Properties: Amphibolite</a:t>
            </a:r>
            <a:endParaRPr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1974" y="1017725"/>
            <a:ext cx="6920050" cy="407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Elastic Properties: Rhyolite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Method</a:t>
            </a:r>
            <a:endParaRPr b="1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0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2 experimental </a:t>
            </a:r>
            <a:r>
              <a:rPr lang="en-US" dirty="0">
                <a:solidFill>
                  <a:srgbClr val="000000"/>
                </a:solidFill>
              </a:rPr>
              <a:t>protocols</a:t>
            </a:r>
            <a:endParaRPr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dirty="0">
                <a:solidFill>
                  <a:srgbClr val="000000"/>
                </a:solidFill>
              </a:rPr>
              <a:t>Uniaxial loading/unloading ⇒ Triaxial loading/unloading </a:t>
            </a:r>
            <a:r>
              <a:rPr lang="en" dirty="0">
                <a:solidFill>
                  <a:schemeClr val="dk1"/>
                </a:solidFill>
              </a:rPr>
              <a:t>⇒ Uniaxial loading/unloading</a:t>
            </a:r>
            <a:endParaRPr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dirty="0">
                <a:solidFill>
                  <a:schemeClr val="dk1"/>
                </a:solidFill>
              </a:rPr>
              <a:t>Uniaxial loading/unloading ⇒ Triaxial loading/unloading ⇒ Uniaxial loading until failure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775" y="2363331"/>
            <a:ext cx="3607626" cy="270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2550" y="2363325"/>
            <a:ext cx="3607632" cy="270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Materials</a:t>
            </a:r>
            <a:endParaRPr b="1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960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8 total tests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4 amphibolites tested</a:t>
            </a:r>
            <a:endParaRPr>
              <a:solidFill>
                <a:schemeClr val="dk1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2 brought to failure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4 rhyolites tested</a:t>
            </a:r>
            <a:endParaRPr>
              <a:solidFill>
                <a:schemeClr val="dk1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2 brought to failure</a:t>
            </a: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70" name="Google Shape;70;p15"/>
          <p:cNvGraphicFramePr/>
          <p:nvPr/>
        </p:nvGraphicFramePr>
        <p:xfrm>
          <a:off x="3183775" y="1165435"/>
          <a:ext cx="5913200" cy="3794315"/>
        </p:xfrm>
        <a:graphic>
          <a:graphicData uri="http://schemas.openxmlformats.org/drawingml/2006/table">
            <a:tbl>
              <a:tblPr>
                <a:noFill/>
                <a:tableStyleId>{EB30B5C9-DF43-46B3-86EA-6A62E58970FC}</a:tableStyleId>
              </a:tblPr>
              <a:tblGrid>
                <a:gridCol w="147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8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0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Sample Name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Rock Type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Rock Core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Depth Into Borehole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9-3 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Amphibolite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TH4100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6.9’ - 12.05’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9-3 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Amphibolite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TH4100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6.9’ - 12.05’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5P1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Amphibolite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TV4100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90.25’ - 95.3’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5P2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Amphibolite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TV4100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90.25’ - 95.3’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9-29 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Rhyolite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TV4100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120.25’ - 125.3’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9-29 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Rhyolite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TV4100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120.25’ - 125.3’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7P1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Rhyolite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TV4100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120.25’ - 125.3’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1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7P2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Rhyolite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TV4100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120.25’ - 125.3’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7950" y="3041400"/>
            <a:ext cx="2802800" cy="210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7950" y="939300"/>
            <a:ext cx="2802800" cy="210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8275" y="3041400"/>
            <a:ext cx="2802800" cy="210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8275" y="939310"/>
            <a:ext cx="2802800" cy="210207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Raw Data - </a:t>
            </a:r>
            <a:r>
              <a:rPr lang="en"/>
              <a:t>Stress-Strain Curves</a:t>
            </a:r>
            <a:endParaRPr/>
          </a:p>
        </p:txBody>
      </p:sp>
      <p:sp>
        <p:nvSpPr>
          <p:cNvPr id="80" name="Google Shape;80;p16"/>
          <p:cNvSpPr txBox="1"/>
          <p:nvPr/>
        </p:nvSpPr>
        <p:spPr>
          <a:xfrm>
            <a:off x="-891600" y="1477725"/>
            <a:ext cx="29556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Amphibolite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(Unbroken)</a:t>
            </a:r>
            <a:endParaRPr/>
          </a:p>
        </p:txBody>
      </p:sp>
      <p:sp>
        <p:nvSpPr>
          <p:cNvPr id="81" name="Google Shape;81;p16"/>
          <p:cNvSpPr txBox="1"/>
          <p:nvPr/>
        </p:nvSpPr>
        <p:spPr>
          <a:xfrm>
            <a:off x="6981775" y="1477725"/>
            <a:ext cx="29556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Rhyolite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(Unbroken)</a:t>
            </a:r>
            <a:endParaRPr/>
          </a:p>
        </p:txBody>
      </p:sp>
      <p:sp>
        <p:nvSpPr>
          <p:cNvPr id="82" name="Google Shape;82;p16"/>
          <p:cNvSpPr txBox="1"/>
          <p:nvPr/>
        </p:nvSpPr>
        <p:spPr>
          <a:xfrm>
            <a:off x="-891600" y="3692100"/>
            <a:ext cx="29556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Amphibolite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(Broken)</a:t>
            </a:r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6981775" y="3692100"/>
            <a:ext cx="29556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Rhyolite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(Broken)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Raw Data - </a:t>
            </a:r>
            <a:r>
              <a:rPr lang="en"/>
              <a:t>Stress-Strain Curves (Axial, Lateral, Vol)</a:t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1388" y="1017725"/>
            <a:ext cx="6881227" cy="4057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Static Elastic Property Measurements</a:t>
            </a:r>
            <a:endParaRPr b="1"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600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Calculated using the data from from the 1st and 2nd differential stress unloads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Averaged E and v from </a:t>
            </a:r>
            <a:r>
              <a:rPr lang="en">
                <a:solidFill>
                  <a:srgbClr val="666666"/>
                </a:solidFill>
              </a:rPr>
              <a:t>1st</a:t>
            </a:r>
            <a:r>
              <a:rPr lang="en">
                <a:solidFill>
                  <a:srgbClr val="000000"/>
                </a:solidFill>
              </a:rPr>
              <a:t> and </a:t>
            </a:r>
            <a:r>
              <a:rPr lang="en">
                <a:solidFill>
                  <a:srgbClr val="FF0000"/>
                </a:solidFill>
              </a:rPr>
              <a:t>2nd</a:t>
            </a:r>
            <a:r>
              <a:rPr lang="en">
                <a:solidFill>
                  <a:srgbClr val="000000"/>
                </a:solidFill>
              </a:rPr>
              <a:t> differential stress unload when differential stress = 18 MPa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G and M calculated from E and v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250" y="2405650"/>
            <a:ext cx="3314424" cy="24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9075" y="2405650"/>
            <a:ext cx="3314424" cy="24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/>
          <p:nvPr/>
        </p:nvSpPr>
        <p:spPr>
          <a:xfrm>
            <a:off x="3436625" y="2571750"/>
            <a:ext cx="194700" cy="263400"/>
          </a:xfrm>
          <a:prstGeom prst="ellipse">
            <a:avLst/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8"/>
          <p:cNvSpPr/>
          <p:nvPr/>
        </p:nvSpPr>
        <p:spPr>
          <a:xfrm>
            <a:off x="7483900" y="2525850"/>
            <a:ext cx="194700" cy="355200"/>
          </a:xfrm>
          <a:prstGeom prst="ellipse">
            <a:avLst/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Dynamic Elastic Property Measurements</a:t>
            </a:r>
            <a:endParaRPr b="1"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600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Calculated using the ultrasonics measurements taken when differential stress = 20 MPa (indicated by the </a:t>
            </a:r>
            <a:r>
              <a:rPr lang="en">
                <a:solidFill>
                  <a:srgbClr val="9900FF"/>
                </a:solidFill>
              </a:rPr>
              <a:t>purple</a:t>
            </a:r>
            <a:r>
              <a:rPr lang="en">
                <a:solidFill>
                  <a:srgbClr val="000000"/>
                </a:solidFill>
              </a:rPr>
              <a:t> arrows)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Averaged M and G from the 3 ultrasonics measurements taken when differential stress = 20 MPa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E and v calculated from M and G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106" name="Google Shape;106;p19"/>
          <p:cNvGrpSpPr/>
          <p:nvPr/>
        </p:nvGrpSpPr>
        <p:grpSpPr>
          <a:xfrm>
            <a:off x="1141775" y="2858125"/>
            <a:ext cx="2833300" cy="2124975"/>
            <a:chOff x="1347950" y="2881025"/>
            <a:chExt cx="2833300" cy="2124975"/>
          </a:xfrm>
        </p:grpSpPr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347950" y="2881025"/>
              <a:ext cx="2833300" cy="2124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" name="Google Shape;108;p19"/>
            <p:cNvSpPr/>
            <p:nvPr/>
          </p:nvSpPr>
          <p:spPr>
            <a:xfrm>
              <a:off x="1964600" y="2969825"/>
              <a:ext cx="114600" cy="3435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9900FF"/>
            </a:solidFill>
            <a:ln w="9525" cap="flat" cmpd="sng">
              <a:solidFill>
                <a:srgbClr val="99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9"/>
            <p:cNvSpPr/>
            <p:nvPr/>
          </p:nvSpPr>
          <p:spPr>
            <a:xfrm>
              <a:off x="2761350" y="2969825"/>
              <a:ext cx="114600" cy="3435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9900FF"/>
            </a:solidFill>
            <a:ln w="9525" cap="flat" cmpd="sng">
              <a:solidFill>
                <a:srgbClr val="99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9"/>
            <p:cNvSpPr/>
            <p:nvPr/>
          </p:nvSpPr>
          <p:spPr>
            <a:xfrm>
              <a:off x="3558100" y="2969825"/>
              <a:ext cx="114600" cy="3435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9900FF"/>
            </a:solidFill>
            <a:ln w="9525" cap="flat" cmpd="sng">
              <a:solidFill>
                <a:srgbClr val="99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19"/>
          <p:cNvGrpSpPr/>
          <p:nvPr/>
        </p:nvGrpSpPr>
        <p:grpSpPr>
          <a:xfrm>
            <a:off x="4944950" y="2858125"/>
            <a:ext cx="2833300" cy="2124975"/>
            <a:chOff x="4887675" y="2858125"/>
            <a:chExt cx="2833300" cy="2124975"/>
          </a:xfrm>
        </p:grpSpPr>
        <p:pic>
          <p:nvPicPr>
            <p:cNvPr id="112" name="Google Shape;112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887675" y="2858125"/>
              <a:ext cx="2833300" cy="2124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19"/>
            <p:cNvSpPr/>
            <p:nvPr/>
          </p:nvSpPr>
          <p:spPr>
            <a:xfrm>
              <a:off x="5509025" y="3889750"/>
              <a:ext cx="114600" cy="3435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9900FF"/>
            </a:solidFill>
            <a:ln w="9525" cap="flat" cmpd="sng">
              <a:solidFill>
                <a:srgbClr val="99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9"/>
            <p:cNvSpPr/>
            <p:nvPr/>
          </p:nvSpPr>
          <p:spPr>
            <a:xfrm>
              <a:off x="6300075" y="3889750"/>
              <a:ext cx="114600" cy="3435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9900FF"/>
            </a:solidFill>
            <a:ln w="9525" cap="flat" cmpd="sng">
              <a:solidFill>
                <a:srgbClr val="99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9"/>
            <p:cNvSpPr/>
            <p:nvPr/>
          </p:nvSpPr>
          <p:spPr>
            <a:xfrm>
              <a:off x="6930750" y="3924725"/>
              <a:ext cx="114600" cy="3435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9900FF"/>
            </a:solidFill>
            <a:ln w="9525" cap="flat" cmpd="sng">
              <a:solidFill>
                <a:srgbClr val="99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311700" y="423526"/>
            <a:ext cx="809719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Shear Velocity Uncertainties</a:t>
            </a:r>
            <a:endParaRPr dirty="0"/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21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First two amphibolite ultrasonic datasets (200 kHz transducers used) difficult to know where first arrivals are for S1-waves and S2-waves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Selected points in the waveform that produced arrival times that seemed reasonable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Produced S-wave velocities that are lower than wireline velocities and later test velocities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No dynamic G found for first two amphibolites therefore no dynamic E or v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3500" y="1596062"/>
            <a:ext cx="4081954" cy="255121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/>
          <p:nvPr/>
        </p:nvSpPr>
        <p:spPr>
          <a:xfrm>
            <a:off x="5090325" y="4272250"/>
            <a:ext cx="3768300" cy="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1 MHz transducers used in later tests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Static and Dynamic Elastic Property Measurements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(when differential stress = 20 MPa)</a:t>
            </a:r>
            <a:endParaRPr b="1"/>
          </a:p>
        </p:txBody>
      </p:sp>
      <p:graphicFrame>
        <p:nvGraphicFramePr>
          <p:cNvPr id="129" name="Google Shape;129;p21"/>
          <p:cNvGraphicFramePr/>
          <p:nvPr/>
        </p:nvGraphicFramePr>
        <p:xfrm>
          <a:off x="-12" y="1017750"/>
          <a:ext cx="9144000" cy="4125750"/>
        </p:xfrm>
        <a:graphic>
          <a:graphicData uri="http://schemas.openxmlformats.org/drawingml/2006/table">
            <a:tbl>
              <a:tblPr>
                <a:noFill/>
                <a:tableStyleId>{EB30B5C9-DF43-46B3-86EA-6A62E58970FC}</a:tableStyleId>
              </a:tblPr>
              <a:tblGrid>
                <a:gridCol w="1694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2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7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12575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Static</a:t>
                      </a:r>
                      <a:endParaRPr b="1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Dynamic</a:t>
                      </a:r>
                      <a:endParaRPr b="1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E [GPa]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v [-]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G [GPa]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M [GPa]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E [GPa]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v [-]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G [GPa]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M [GPa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Amphibolite (9-3 1)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68.4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0.23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27.9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78.7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103.1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Amphibolite (9-3 2)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70.6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0.11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31.8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72.5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110.9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Amphibolite (5P1)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61.3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0.18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26.0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66.5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113.2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0.23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45.9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132.1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Amphibolite (5P2)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68.3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0.18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28.9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74.3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113.3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0.23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45.9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132.2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Rhyolite (9-29 1)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45.8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0.21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19.0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51.3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70.1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0.20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29.3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77.4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Rhyolite (9-29 2)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51.1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0.23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20.7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59.5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70.9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0.21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29.3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79.8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Rhyolite (7P1)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39.4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0.15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17.1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41.7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62.9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0.27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24.8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78.4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2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Rhyolite (7P2)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48.1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0.23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19.6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55.6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65.1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0.26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25.7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80.3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605</Words>
  <Application>Microsoft Macintosh PowerPoint</Application>
  <PresentationFormat>On-screen Show (16:9)</PresentationFormat>
  <Paragraphs>190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Simple Light</vt:lpstr>
      <vt:lpstr>EGS Collab: Elastic Property Measurements</vt:lpstr>
      <vt:lpstr>Method</vt:lpstr>
      <vt:lpstr>Materials</vt:lpstr>
      <vt:lpstr>Raw Data - Stress-Strain Curves</vt:lpstr>
      <vt:lpstr>Raw Data - Stress-Strain Curves (Axial, Lateral, Vol)</vt:lpstr>
      <vt:lpstr>Static Elastic Property Measurements</vt:lpstr>
      <vt:lpstr>Dynamic Elastic Property Measurements</vt:lpstr>
      <vt:lpstr>Shear Velocity Uncertainties</vt:lpstr>
      <vt:lpstr>Static and Dynamic Elastic Property Measurements (when differential stress = 20 MPa)</vt:lpstr>
      <vt:lpstr>Dynamic Elastic Properties from Log Velocities</vt:lpstr>
      <vt:lpstr>Elastic Properties: Amphibolite</vt:lpstr>
      <vt:lpstr>Elastic Properties: Rhyolite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EGS Collab: Elastic Property Measurements</dc:title>
  <cp:lastModifiedBy>Herb Wang</cp:lastModifiedBy>
  <cp:revision>2</cp:revision>
  <dcterms:modified xsi:type="dcterms:W3CDTF">2020-12-10T01:45:00Z</dcterms:modified>
</cp:coreProperties>
</file>